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57" d="100"/>
          <a:sy n="57" d="100"/>
        </p:scale>
        <p:origin x="91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11/09/2015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9730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6011097-34D1-47F3-B725-BE46E39B755E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11/09/2015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69732" name="Rectangle 7"/>
          <p:cNvSpPr txBox="1">
            <a:spLocks noGrp="1" noChangeArrowheads="1"/>
          </p:cNvSpPr>
          <p:nvPr/>
        </p:nvSpPr>
        <p:spPr bwMode="auto">
          <a:xfrm>
            <a:off x="3885313" y="8685552"/>
            <a:ext cx="2971121" cy="45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7" tIns="46179" rIns="92357" bIns="4617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5FDDF54F-F8F5-47B1-AB1A-204FC04EB117}" type="slidenum">
              <a:rPr lang="en-US" altLang="en-US">
                <a:solidFill>
                  <a:prstClr val="black"/>
                </a:solidFill>
                <a:ea typeface="ＭＳ Ｐゴシック" panose="020B0600070205080204" pitchFamily="34" charset="-12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solidFill>
                <a:prstClr val="black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9697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4213"/>
            <a:ext cx="4573588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97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695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1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97178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7D3445D-B6F0-4A24-AF47-FE1D8DD801F8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11/09/2015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71782" name="Slide Number Placeholder 3"/>
          <p:cNvSpPr txBox="1">
            <a:spLocks noGrp="1"/>
          </p:cNvSpPr>
          <p:nvPr/>
        </p:nvSpPr>
        <p:spPr bwMode="auto">
          <a:xfrm>
            <a:off x="3885313" y="8685552"/>
            <a:ext cx="2971121" cy="45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7" tIns="46179" rIns="92357" bIns="4617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13AFD44A-DA18-4E36-AFE5-3566AC30CE2C}" type="slidenum">
              <a:rPr lang="en-US" altLang="en-US">
                <a:solidFill>
                  <a:prstClr val="black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>
              <a:solidFill>
                <a:prstClr val="black"/>
              </a:solidFill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348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1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97178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E763975B-700B-4FB9-8B29-8B0E94C0DD36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11/09/2015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71782" name="Slide Number Placeholder 3"/>
          <p:cNvSpPr txBox="1">
            <a:spLocks noGrp="1"/>
          </p:cNvSpPr>
          <p:nvPr/>
        </p:nvSpPr>
        <p:spPr bwMode="auto">
          <a:xfrm>
            <a:off x="3885313" y="8685552"/>
            <a:ext cx="2971121" cy="45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7" tIns="46179" rIns="92357" bIns="4617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13AFD44A-DA18-4E36-AFE5-3566AC30CE2C}" type="slidenum">
              <a:rPr lang="en-US" altLang="en-US">
                <a:solidFill>
                  <a:prstClr val="black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>
              <a:solidFill>
                <a:prstClr val="black"/>
              </a:solidFill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5928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1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97178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A17DCF3-6187-411C-9144-ACB8139B5F92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11/09/2015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71782" name="Slide Number Placeholder 3"/>
          <p:cNvSpPr txBox="1">
            <a:spLocks noGrp="1"/>
          </p:cNvSpPr>
          <p:nvPr/>
        </p:nvSpPr>
        <p:spPr bwMode="auto">
          <a:xfrm>
            <a:off x="3885313" y="8685552"/>
            <a:ext cx="2971121" cy="45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7" tIns="46179" rIns="92357" bIns="4617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13AFD44A-DA18-4E36-AFE5-3566AC30CE2C}" type="slidenum">
              <a:rPr lang="en-US" altLang="en-US">
                <a:solidFill>
                  <a:prstClr val="black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>
              <a:solidFill>
                <a:prstClr val="black"/>
              </a:solidFill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5850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1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 typeface="Arial" panose="020B0604020202020204" pitchFamily="34" charset="0"/>
              <a:buNone/>
            </a:pPr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97178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7C8A9E4-0908-49D3-BD5D-7953CCD16105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11/09/2015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71782" name="Slide Number Placeholder 3"/>
          <p:cNvSpPr txBox="1">
            <a:spLocks noGrp="1"/>
          </p:cNvSpPr>
          <p:nvPr/>
        </p:nvSpPr>
        <p:spPr bwMode="auto">
          <a:xfrm>
            <a:off x="3885313" y="8685552"/>
            <a:ext cx="2971121" cy="45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7" tIns="46179" rIns="92357" bIns="4617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13AFD44A-DA18-4E36-AFE5-3566AC30CE2C}" type="slidenum">
              <a:rPr lang="en-US" altLang="en-US">
                <a:solidFill>
                  <a:prstClr val="black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>
              <a:solidFill>
                <a:prstClr val="black"/>
              </a:solidFill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36096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5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65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68673" indent="-168673"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The repayment requirement relates to the 2008 First Time Home buyer credit &amp; not the credits offered in other years (2009 &amp; 2010)</a:t>
            </a:r>
          </a:p>
        </p:txBody>
      </p:sp>
      <p:sp>
        <p:nvSpPr>
          <p:cNvPr id="100659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8AE59ED-6617-426E-BF84-B9991A8B28BB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11/09/2015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06598" name="Slide Number Placeholder 3"/>
          <p:cNvSpPr txBox="1">
            <a:spLocks noGrp="1"/>
          </p:cNvSpPr>
          <p:nvPr/>
        </p:nvSpPr>
        <p:spPr bwMode="auto">
          <a:xfrm>
            <a:off x="3885313" y="8685552"/>
            <a:ext cx="2971121" cy="45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7" tIns="46179" rIns="92357" bIns="4617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4691895B-3BD8-4BEE-81A2-68C9FA4F6384}" type="slidenum">
              <a:rPr lang="en-US" altLang="en-US">
                <a:solidFill>
                  <a:prstClr val="black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>
              <a:solidFill>
                <a:prstClr val="black"/>
              </a:solidFill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55708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86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100864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B4A3573-74A8-4A5D-99F7-56D5387616E9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11/09/2015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08646" name="Slide Number Placeholder 3"/>
          <p:cNvSpPr txBox="1">
            <a:spLocks noGrp="1"/>
          </p:cNvSpPr>
          <p:nvPr/>
        </p:nvSpPr>
        <p:spPr bwMode="auto">
          <a:xfrm>
            <a:off x="3885313" y="8685552"/>
            <a:ext cx="2971121" cy="45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7" tIns="46179" rIns="92357" bIns="4617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2C782102-41B1-4F93-9875-893295546186}" type="slidenum">
              <a:rPr lang="en-US" altLang="en-US">
                <a:solidFill>
                  <a:prstClr val="black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>
              <a:solidFill>
                <a:prstClr val="black"/>
              </a:solidFill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17517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06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042812" lvl="4" indent="-224897">
              <a:spcBef>
                <a:spcPct val="0"/>
              </a:spcBef>
            </a:pPr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101069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69C2B26-FC04-4066-8B5A-03C855C88CED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1010694" name="Slide Number Placeholder 3"/>
          <p:cNvSpPr txBox="1">
            <a:spLocks noGrp="1"/>
          </p:cNvSpPr>
          <p:nvPr/>
        </p:nvSpPr>
        <p:spPr bwMode="auto">
          <a:xfrm>
            <a:off x="3885313" y="8685552"/>
            <a:ext cx="2971121" cy="45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7" tIns="46179" rIns="92357" bIns="4617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2220265-93A0-48EC-BDD7-503EA53FC8ED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470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 smtClean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 smtClean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2130425"/>
            <a:ext cx="7772400" cy="1470025"/>
          </a:xfrm>
        </p:spPr>
        <p:txBody>
          <a:bodyPr/>
          <a:lstStyle/>
          <a:p>
            <a:r>
              <a:rPr lang="en-US" altLang="en-US" dirty="0" smtClean="0"/>
              <a:t>Other Taxes</a:t>
            </a:r>
          </a:p>
        </p:txBody>
      </p:sp>
      <p:sp>
        <p:nvSpPr>
          <p:cNvPr id="9687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Pub 4012 Tab H</a:t>
            </a:r>
          </a:p>
          <a:p>
            <a:r>
              <a:rPr lang="en-US" altLang="en-US" dirty="0" smtClean="0"/>
              <a:t>Pub 17 Chapters 6, 10, 17, 30</a:t>
            </a:r>
          </a:p>
          <a:p>
            <a:r>
              <a:rPr lang="en-US" altLang="en-US" dirty="0" smtClean="0"/>
              <a:t>(Federal 1040-Lines 57-63)</a:t>
            </a:r>
          </a:p>
          <a:p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4400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Other Taxes</a:t>
            </a:r>
            <a:endParaRPr lang="en-US" altLang="en-US" dirty="0" smtClean="0"/>
          </a:p>
        </p:txBody>
      </p:sp>
      <p:sp>
        <p:nvSpPr>
          <p:cNvPr id="9707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 smtClean="0"/>
              <a:t>Includes:</a:t>
            </a:r>
          </a:p>
          <a:p>
            <a:pPr lvl="1"/>
            <a:r>
              <a:rPr lang="en-US" altLang="en-US" dirty="0" smtClean="0"/>
              <a:t>Self-employment tax </a:t>
            </a:r>
          </a:p>
          <a:p>
            <a:pPr lvl="1"/>
            <a:r>
              <a:rPr lang="en-US" altLang="en-US" dirty="0" smtClean="0"/>
              <a:t>Social Security/Medicare tax due on tips income</a:t>
            </a:r>
          </a:p>
          <a:p>
            <a:pPr lvl="1"/>
            <a:r>
              <a:rPr lang="en-US" altLang="en-US" dirty="0" smtClean="0"/>
              <a:t>Additional tax on IRAs, other qualified retirement plans, etc.</a:t>
            </a:r>
          </a:p>
          <a:p>
            <a:pPr lvl="1"/>
            <a:r>
              <a:rPr lang="en-US" altLang="en-US" dirty="0" smtClean="0"/>
              <a:t>Repayment of first-time homebuyer credit</a:t>
            </a:r>
          </a:p>
          <a:p>
            <a:pPr lvl="1"/>
            <a:r>
              <a:rPr lang="en-US" altLang="en-US" dirty="0" smtClean="0"/>
              <a:t>Health care Individual responsibility payments (discussed in Affordable Care Act module) </a:t>
            </a:r>
          </a:p>
          <a:p>
            <a:pPr lvl="1"/>
            <a:r>
              <a:rPr lang="en-US" altLang="en-US" dirty="0" smtClean="0"/>
              <a:t>Additional tax for HSA distributions not used for qualified medical expenses (HSA certification only)</a:t>
            </a:r>
          </a:p>
          <a:p>
            <a:pPr lvl="1"/>
            <a:r>
              <a:rPr lang="en-US" altLang="en-US" dirty="0" smtClean="0"/>
              <a:t>Use Tax (NJ Only) – discussed in later module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4562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Self-Employment Tax</a:t>
            </a:r>
            <a:endParaRPr lang="en-US" altLang="en-US" dirty="0" smtClean="0"/>
          </a:p>
        </p:txBody>
      </p:sp>
      <p:sp>
        <p:nvSpPr>
          <p:cNvPr id="970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TW enters automatically on Federal 1040 Line 57 from Schedule SE</a:t>
            </a:r>
          </a:p>
          <a:p>
            <a:r>
              <a:rPr lang="en-US" altLang="en-US" dirty="0" smtClean="0"/>
              <a:t>TW calculates amount using entries from Schedule C</a:t>
            </a:r>
          </a:p>
          <a:p>
            <a:r>
              <a:rPr lang="en-US" altLang="en-US" dirty="0" smtClean="0"/>
              <a:t>Discussed as part of Business Income module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6467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Unreported Social Security &amp; Medicare Tax</a:t>
            </a:r>
            <a:endParaRPr lang="en-US" altLang="en-US" dirty="0" smtClean="0"/>
          </a:p>
        </p:txBody>
      </p:sp>
      <p:sp>
        <p:nvSpPr>
          <p:cNvPr id="970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TW enters automatically on Federal 1040 Line 58 from Form 4137 for tip income not reported on W-2 and allocated tips</a:t>
            </a:r>
          </a:p>
          <a:p>
            <a:r>
              <a:rPr lang="en-US" altLang="en-US" dirty="0" smtClean="0"/>
              <a:t>Discussed as part of Employee Compensation module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1165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Additional Tax on IRAs &amp; </a:t>
            </a:r>
            <a:br>
              <a:rPr lang="en-US" altLang="en-US" dirty="0" smtClean="0"/>
            </a:br>
            <a:r>
              <a:rPr lang="en-US" altLang="en-US" dirty="0" smtClean="0"/>
              <a:t>Other Qualified Retirement Plans</a:t>
            </a:r>
          </a:p>
        </p:txBody>
      </p:sp>
      <p:sp>
        <p:nvSpPr>
          <p:cNvPr id="97075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altLang="en-US" dirty="0" smtClean="0"/>
              <a:t>Includes:</a:t>
            </a:r>
          </a:p>
          <a:p>
            <a:pPr lvl="1"/>
            <a:r>
              <a:rPr lang="en-US" altLang="en-US" dirty="0" smtClean="0"/>
              <a:t>10% penalty for early withdrawal from IRA or other qualified retirement plan before age 59½</a:t>
            </a:r>
          </a:p>
          <a:p>
            <a:pPr lvl="1"/>
            <a:r>
              <a:rPr lang="en-US" altLang="en-US" dirty="0" smtClean="0"/>
              <a:t>50% penalty for failure to take full RMD</a:t>
            </a:r>
          </a:p>
          <a:p>
            <a:pPr lvl="1"/>
            <a:r>
              <a:rPr lang="en-US" altLang="en-US" dirty="0" smtClean="0"/>
              <a:t>6% penalty for excess contributions to IRA - Out of Scope</a:t>
            </a:r>
          </a:p>
          <a:p>
            <a:r>
              <a:rPr lang="en-US" altLang="en-US" dirty="0" smtClean="0"/>
              <a:t>TW enters automatically on Federal 1040 Line 59 from Form 5329</a:t>
            </a:r>
          </a:p>
          <a:p>
            <a:r>
              <a:rPr lang="en-US" altLang="en-US" dirty="0" smtClean="0"/>
              <a:t>Discussed as part of Retirement Income module</a:t>
            </a:r>
          </a:p>
        </p:txBody>
      </p:sp>
      <p:pic>
        <p:nvPicPr>
          <p:cNvPr id="5" name="Picture 2" descr="http://www.speedysigns.com/images/decals/400c/Speedy/SHAPES/NOSYMB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886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147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55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Repayment of </a:t>
            </a:r>
            <a:br>
              <a:rPr lang="en-US" altLang="en-US" smtClean="0"/>
            </a:br>
            <a:r>
              <a:rPr lang="en-US" altLang="en-US" smtClean="0"/>
              <a:t>2008 First-Time Homebuyer Credit</a:t>
            </a:r>
            <a:endParaRPr lang="en-US" altLang="en-US" dirty="0" smtClean="0"/>
          </a:p>
        </p:txBody>
      </p:sp>
      <p:sp>
        <p:nvSpPr>
          <p:cNvPr id="10055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 smtClean="0"/>
              <a:t>First-time homebuyers who took credit of up to $7,500 in 2008 must repay credit over 15 years</a:t>
            </a:r>
          </a:p>
          <a:p>
            <a:pPr lvl="1"/>
            <a:r>
              <a:rPr lang="en-US" altLang="en-US" dirty="0" smtClean="0"/>
              <a:t>Repayments began in 2010</a:t>
            </a:r>
          </a:p>
          <a:p>
            <a:pPr lvl="1"/>
            <a:r>
              <a:rPr lang="en-US" altLang="en-US" dirty="0" smtClean="0"/>
              <a:t>If taxpayer dies, repayment of credit is not required. However, if taxpayers filed a joint return and one of them dies, surviving spouse must still pay back his/her part</a:t>
            </a:r>
          </a:p>
          <a:p>
            <a:r>
              <a:rPr lang="en-US" altLang="en-US" dirty="0" smtClean="0"/>
              <a:t>IRS no longer sends letter stating amount of credit, repayment amount  </a:t>
            </a:r>
          </a:p>
          <a:p>
            <a:pPr lvl="1"/>
            <a:r>
              <a:rPr lang="en-US" altLang="en-US" dirty="0" smtClean="0"/>
              <a:t>Link from TaxPrep4Free.org Preparer page to First Time Homebuyer Look-up Tool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1640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6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Repayment of </a:t>
            </a:r>
            <a:br>
              <a:rPr lang="en-US" altLang="en-US" smtClean="0"/>
            </a:br>
            <a:r>
              <a:rPr lang="en-US" altLang="en-US" smtClean="0"/>
              <a:t>2008 First-Time Home- buyer Credit</a:t>
            </a:r>
            <a:endParaRPr lang="en-US" altLang="en-US" dirty="0" smtClean="0"/>
          </a:p>
        </p:txBody>
      </p:sp>
      <p:sp>
        <p:nvSpPr>
          <p:cNvPr id="10076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Payment above minimum in any year does not change subsequent years’ minimum </a:t>
            </a:r>
          </a:p>
          <a:p>
            <a:pPr lvl="1"/>
            <a:r>
              <a:rPr lang="en-US" altLang="en-US" dirty="0" smtClean="0"/>
              <a:t>It pays off credit faster</a:t>
            </a:r>
          </a:p>
          <a:p>
            <a:r>
              <a:rPr lang="en-US" altLang="en-US" dirty="0" smtClean="0"/>
              <a:t>If taxpayer bought home in 2008 &amp; owned/used it as main home through all of 2014, enter repayment directly on Federal 1040 Line 60b (without using Form 5405)</a:t>
            </a:r>
          </a:p>
          <a:p>
            <a:r>
              <a:rPr lang="en-US" altLang="en-US" dirty="0" smtClean="0"/>
              <a:t>Refer to TaxPrep4Free.org Special Topics document for details</a:t>
            </a:r>
          </a:p>
          <a:p>
            <a:pPr>
              <a:buNone/>
            </a:pPr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5" name="TextBox 4" descr="NJ (cont'd)" title="NJ (cont'd)"/>
          <p:cNvSpPr txBox="1"/>
          <p:nvPr/>
        </p:nvSpPr>
        <p:spPr>
          <a:xfrm>
            <a:off x="7933799" y="1082259"/>
            <a:ext cx="8292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smtClean="0"/>
              <a:t>(cont’d)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9102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Disposition of Home after Claiming 2008 Homebuyer Credit-</a:t>
            </a:r>
            <a:r>
              <a:rPr lang="en-US" altLang="en-US" dirty="0">
                <a:solidFill>
                  <a:srgbClr val="FF0000"/>
                </a:solidFill>
              </a:rPr>
              <a:t>Out of S</a:t>
            </a:r>
            <a:r>
              <a:rPr lang="en-US" altLang="en-US" dirty="0" smtClean="0">
                <a:solidFill>
                  <a:srgbClr val="FF0000"/>
                </a:solidFill>
              </a:rPr>
              <a:t>cope</a:t>
            </a:r>
            <a:endParaRPr lang="en-US" altLang="en-US" dirty="0" smtClean="0"/>
          </a:p>
        </p:txBody>
      </p:sp>
      <p:sp>
        <p:nvSpPr>
          <p:cNvPr id="1009668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If home on which you received 2008 credit ceases to be main home, may have to repay remainder of loan (in full or in part) in that tax year</a:t>
            </a:r>
          </a:p>
          <a:p>
            <a:pPr lvl="1"/>
            <a:r>
              <a:rPr lang="en-US" altLang="en-US" dirty="0" smtClean="0"/>
              <a:t>Home is sold, transferred in divorce, converted to rental/business property, converted to vacation or 2</a:t>
            </a:r>
            <a:r>
              <a:rPr lang="en-US" altLang="en-US" baseline="30000" dirty="0" smtClean="0"/>
              <a:t>nd</a:t>
            </a:r>
            <a:r>
              <a:rPr lang="en-US" altLang="en-US" dirty="0" smtClean="0"/>
              <a:t> home, etc.</a:t>
            </a:r>
          </a:p>
          <a:p>
            <a:r>
              <a:rPr lang="en-US" altLang="en-US" dirty="0" smtClean="0"/>
              <a:t>Form 5405 Part III must be completed</a:t>
            </a:r>
          </a:p>
          <a:p>
            <a:r>
              <a:rPr lang="en-US" altLang="en-US" dirty="0" smtClean="0">
                <a:solidFill>
                  <a:srgbClr val="FF0000"/>
                </a:solidFill>
              </a:rPr>
              <a:t>Out of scope</a:t>
            </a:r>
            <a:endParaRPr lang="en-US" altLang="en-US" dirty="0" smtClean="0"/>
          </a:p>
          <a:p>
            <a:endParaRPr lang="en-US" altLang="en-US" dirty="0" smtClean="0">
              <a:solidFill>
                <a:srgbClr val="FF0000"/>
              </a:solidFill>
            </a:endParaRPr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660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521</Words>
  <Application>Microsoft Office PowerPoint</Application>
  <PresentationFormat>On-screen Show (4:3)</PresentationFormat>
  <Paragraphs>90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ＭＳ Ｐゴシック</vt:lpstr>
      <vt:lpstr>Verdana</vt:lpstr>
      <vt:lpstr>Wingdings</vt:lpstr>
      <vt:lpstr>NJ Template 06</vt:lpstr>
      <vt:lpstr>Other Taxes</vt:lpstr>
      <vt:lpstr>Other Taxes</vt:lpstr>
      <vt:lpstr>Self-Employment Tax</vt:lpstr>
      <vt:lpstr>Unreported Social Security &amp; Medicare Tax</vt:lpstr>
      <vt:lpstr>Additional Tax on IRAs &amp;  Other Qualified Retirement Plans</vt:lpstr>
      <vt:lpstr>Repayment of  2008 First-Time Homebuyer Credit</vt:lpstr>
      <vt:lpstr>Repayment of  2008 First-Time Home- buyer Credit</vt:lpstr>
      <vt:lpstr>Disposition of Home after Claiming 2008 Homebuyer Credit-Out of Scope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3</cp:revision>
  <cp:lastPrinted>2012-10-15T20:27:10Z</cp:lastPrinted>
  <dcterms:created xsi:type="dcterms:W3CDTF">2014-10-17T16:41:52Z</dcterms:created>
  <dcterms:modified xsi:type="dcterms:W3CDTF">2015-11-10T02:45:30Z</dcterms:modified>
</cp:coreProperties>
</file>